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74"/>
  </p:notesMasterIdLst>
  <p:sldIdLst>
    <p:sldId id="863" r:id="rId2"/>
    <p:sldId id="857" r:id="rId3"/>
    <p:sldId id="864" r:id="rId4"/>
    <p:sldId id="932" r:id="rId5"/>
    <p:sldId id="933" r:id="rId6"/>
    <p:sldId id="934" r:id="rId7"/>
    <p:sldId id="368" r:id="rId8"/>
    <p:sldId id="299" r:id="rId9"/>
    <p:sldId id="866" r:id="rId10"/>
    <p:sldId id="867" r:id="rId11"/>
    <p:sldId id="868" r:id="rId12"/>
    <p:sldId id="869" r:id="rId13"/>
    <p:sldId id="870" r:id="rId14"/>
    <p:sldId id="871" r:id="rId15"/>
    <p:sldId id="872" r:id="rId16"/>
    <p:sldId id="873" r:id="rId17"/>
    <p:sldId id="874" r:id="rId18"/>
    <p:sldId id="875" r:id="rId19"/>
    <p:sldId id="876" r:id="rId20"/>
    <p:sldId id="877" r:id="rId21"/>
    <p:sldId id="878" r:id="rId22"/>
    <p:sldId id="879" r:id="rId23"/>
    <p:sldId id="881" r:id="rId24"/>
    <p:sldId id="880" r:id="rId25"/>
    <p:sldId id="882" r:id="rId26"/>
    <p:sldId id="883" r:id="rId27"/>
    <p:sldId id="884" r:id="rId28"/>
    <p:sldId id="885" r:id="rId29"/>
    <p:sldId id="886" r:id="rId30"/>
    <p:sldId id="887" r:id="rId31"/>
    <p:sldId id="888" r:id="rId32"/>
    <p:sldId id="889" r:id="rId33"/>
    <p:sldId id="890" r:id="rId34"/>
    <p:sldId id="891" r:id="rId35"/>
    <p:sldId id="892" r:id="rId36"/>
    <p:sldId id="893" r:id="rId37"/>
    <p:sldId id="930" r:id="rId38"/>
    <p:sldId id="931" r:id="rId39"/>
    <p:sldId id="894" r:id="rId40"/>
    <p:sldId id="895" r:id="rId41"/>
    <p:sldId id="896" r:id="rId42"/>
    <p:sldId id="897" r:id="rId43"/>
    <p:sldId id="898" r:id="rId44"/>
    <p:sldId id="899" r:id="rId45"/>
    <p:sldId id="900" r:id="rId46"/>
    <p:sldId id="901" r:id="rId47"/>
    <p:sldId id="902" r:id="rId48"/>
    <p:sldId id="903" r:id="rId49"/>
    <p:sldId id="904" r:id="rId50"/>
    <p:sldId id="905" r:id="rId51"/>
    <p:sldId id="906" r:id="rId52"/>
    <p:sldId id="907" r:id="rId53"/>
    <p:sldId id="908" r:id="rId54"/>
    <p:sldId id="909" r:id="rId55"/>
    <p:sldId id="911" r:id="rId56"/>
    <p:sldId id="912" r:id="rId57"/>
    <p:sldId id="913" r:id="rId58"/>
    <p:sldId id="914" r:id="rId59"/>
    <p:sldId id="915" r:id="rId60"/>
    <p:sldId id="917" r:id="rId61"/>
    <p:sldId id="916" r:id="rId62"/>
    <p:sldId id="918" r:id="rId63"/>
    <p:sldId id="919" r:id="rId64"/>
    <p:sldId id="920" r:id="rId65"/>
    <p:sldId id="921" r:id="rId66"/>
    <p:sldId id="922" r:id="rId67"/>
    <p:sldId id="923" r:id="rId68"/>
    <p:sldId id="924" r:id="rId69"/>
    <p:sldId id="925" r:id="rId70"/>
    <p:sldId id="927" r:id="rId71"/>
    <p:sldId id="928" r:id="rId72"/>
    <p:sldId id="929" r:id="rId73"/>
  </p:sldIdLst>
  <p:sldSz cx="12192000" cy="6858000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Futura PT Book" panose="020B0604020202020204" charset="-52"/>
      <p:regular r:id="rId79"/>
    </p:embeddedFont>
    <p:embeddedFont>
      <p:font typeface="Futura PT Light" panose="020B0604020202020204" charset="-52"/>
      <p:regular r:id="rId80"/>
    </p:embeddedFont>
    <p:embeddedFont>
      <p:font typeface="Proxima Nova Extrabold" panose="02000506030000020004"/>
      <p:bold r:id="rId81"/>
      <p:italic r:id="rId82"/>
      <p:boldItalic r:id="rId83"/>
    </p:embeddedFont>
    <p:embeddedFont>
      <p:font typeface="Proxima Nova Extrabold" panose="02000506030000020004"/>
      <p:bold r:id="rId81"/>
      <p:italic r:id="rId82"/>
      <p:boldItalic r:id="rId83"/>
    </p:embeddedFont>
    <p:embeddedFont>
      <p:font typeface="Proxima Nova Rg" panose="02000506030000020004" pitchFamily="50" charset="0"/>
      <p:regular r:id="rId84"/>
      <p:bold r:id="rId85"/>
      <p:italic r:id="rId86"/>
      <p:boldItalic r:id="rId87"/>
    </p:embeddedFont>
    <p:embeddedFont>
      <p:font typeface="Proxima Nova Semibold" panose="02000506030000020004"/>
      <p:regular r:id="rId88"/>
      <p:bold r:id="rId89"/>
      <p:italic r:id="rId90"/>
      <p:boldItalic r:id="rId9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197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orient="horz" pos="34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F40"/>
    <a:srgbClr val="AFABAB"/>
    <a:srgbClr val="E44F41"/>
    <a:srgbClr val="EFECE7"/>
    <a:srgbClr val="DFD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0"/>
    <p:restoredTop sz="94694"/>
  </p:normalViewPr>
  <p:slideViewPr>
    <p:cSldViewPr snapToGrid="0">
      <p:cViewPr varScale="1">
        <p:scale>
          <a:sx n="108" d="100"/>
          <a:sy n="108" d="100"/>
        </p:scale>
        <p:origin x="144" y="1128"/>
      </p:cViewPr>
      <p:guideLst>
        <p:guide pos="7197"/>
        <p:guide orient="horz" pos="527"/>
        <p:guide pos="415"/>
        <p:guide orient="horz" pos="3838"/>
        <p:guide orient="horz" pos="34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font" Target="fonts/font16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8ACC3-77CD-FD40-AD9F-0167B0F756C3}" type="datetimeFigureOut">
              <a:rPr lang="ru-RU" smtClean="0"/>
              <a:t>10.09.2022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455A-9653-BD42-A974-E6BF3252B6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72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060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1456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380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329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230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405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1904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155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810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540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418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081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080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8037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058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401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57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225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2484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6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2457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664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5031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059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093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4312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4178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440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59412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842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259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4B996-E1B5-455A-8698-C8691678E3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58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051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923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559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455A-9653-BD42-A974-E6BF3252B63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918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ктором"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63AE2D-0EBC-3CEB-BDD3-5B9DC7B60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263" y="2481744"/>
            <a:ext cx="1894513" cy="189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A660FA-8669-E9E6-BD3C-3489907CC001}"/>
              </a:ext>
            </a:extLst>
          </p:cNvPr>
          <p:cNvSpPr txBox="1"/>
          <p:nvPr userDrawn="1"/>
        </p:nvSpPr>
        <p:spPr>
          <a:xfrm>
            <a:off x="3720158" y="32597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Proxima Nova Extrabold" panose="02000506030000020004" pitchFamily="2" charset="0"/>
              </a:rPr>
              <a:t>Ваше фото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E3E918CC-D851-FD23-7983-38C28AD87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590" y="2829675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Александр Силантьев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A086E403-F16D-6ADB-8BE8-412C9553A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7590" y="3209439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rgbClr val="E44F41"/>
                </a:solidFill>
                <a:latin typeface="Proxima Nova Semibold" panose="02000506030000020004" pitchFamily="2" charset="0"/>
              </a:defRPr>
            </a:lvl1pPr>
          </a:lstStyle>
          <a:p>
            <a:pPr lvl="0"/>
            <a:r>
              <a:rPr lang="ru-RU" dirty="0"/>
              <a:t>Преподаватель МИЭТ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12A45A41-4BD6-907A-3133-9DB49D16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590" y="3785443"/>
            <a:ext cx="4546927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ru-RU" dirty="0"/>
              <a:t>Информация из биографии</a:t>
            </a:r>
          </a:p>
        </p:txBody>
      </p:sp>
    </p:spTree>
    <p:extLst>
      <p:ext uri="{BB962C8B-B14F-4D97-AF65-F5344CB8AC3E}">
        <p14:creationId xmlns:p14="http://schemas.microsoft.com/office/powerpoint/2010/main" val="37965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78">
            <a:extLst>
              <a:ext uri="{FF2B5EF4-FFF2-40B4-BE49-F238E27FC236}">
                <a16:creationId xmlns:a16="http://schemas.microsoft.com/office/drawing/2014/main" id="{4DD06F7F-91E2-03C5-5C24-E7B3A146D0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7176305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65EF0A71-B3EE-BE4A-B1F7-EC2B93DD9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7176305" cy="4371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5A9F5FD-B795-408B-D413-5C011A85F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35" r="66364"/>
          <a:stretch/>
        </p:blipFill>
        <p:spPr>
          <a:xfrm>
            <a:off x="8422511" y="0"/>
            <a:ext cx="3769489" cy="6858000"/>
          </a:xfrm>
          <a:prstGeom prst="rect">
            <a:avLst/>
          </a:prstGeom>
          <a:effectLst>
            <a:innerShdw blurRad="1270000" dist="346633" dir="6310269">
              <a:prstClr val="black">
                <a:alpha val="80178"/>
              </a:prstClr>
            </a:innerShdw>
          </a:effectLst>
        </p:spPr>
      </p:pic>
      <p:sp>
        <p:nvSpPr>
          <p:cNvPr id="3" name="Текст 78">
            <a:extLst>
              <a:ext uri="{FF2B5EF4-FFF2-40B4-BE49-F238E27FC236}">
                <a16:creationId xmlns:a16="http://schemas.microsoft.com/office/drawing/2014/main" id="{C9364522-895D-1BC9-9117-8CF5E8A25F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7165155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32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78">
            <a:extLst>
              <a:ext uri="{FF2B5EF4-FFF2-40B4-BE49-F238E27FC236}">
                <a16:creationId xmlns:a16="http://schemas.microsoft.com/office/drawing/2014/main" id="{38E76390-35AC-4FE3-D2EE-08F0E6B51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714" y="471363"/>
            <a:ext cx="10047869" cy="1697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rgbClr val="AFABAB"/>
                </a:solidFill>
                <a:latin typeface="Proxima Nova Rg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ЩЕЛКНИТЕ, ЧТОБЫ ОТРЕДАКТИРОВАТЬ ТЕКСТ</a:t>
            </a:r>
            <a:endParaRPr lang="en-GB" dirty="0"/>
          </a:p>
        </p:txBody>
      </p:sp>
      <p:sp>
        <p:nvSpPr>
          <p:cNvPr id="5" name="Текст 78">
            <a:extLst>
              <a:ext uri="{FF2B5EF4-FFF2-40B4-BE49-F238E27FC236}">
                <a16:creationId xmlns:a16="http://schemas.microsoft.com/office/drawing/2014/main" id="{BF5A557E-C10A-F408-AF40-E3FA90BAD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64" y="747540"/>
            <a:ext cx="10059020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2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6" name="Текст 28">
            <a:extLst>
              <a:ext uri="{FF2B5EF4-FFF2-40B4-BE49-F238E27FC236}">
                <a16:creationId xmlns:a16="http://schemas.microsoft.com/office/drawing/2014/main" id="{67090BD0-28DA-51EF-3A36-2CBA796A6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1739414"/>
            <a:ext cx="10059020" cy="35685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Proxima Nova Rg" panose="02000506030000020004" pitchFamily="2" charset="0"/>
              </a:defRPr>
            </a:lvl1pPr>
          </a:lstStyle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urna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Lorem ipsum dolor sit </a:t>
            </a:r>
            <a:r>
              <a:rPr lang="en-US" sz="1500" dirty="0" err="1">
                <a:latin typeface="Proxima Nova Rg" panose="02000506030000020004" pitchFamily="2" charset="0"/>
              </a:rPr>
              <a:t>amet</a:t>
            </a:r>
            <a:r>
              <a:rPr lang="en-US" sz="1500" dirty="0">
                <a:latin typeface="Proxima Nova Rg" panose="02000506030000020004" pitchFamily="2" charset="0"/>
              </a:rPr>
              <a:t>, </a:t>
            </a:r>
            <a:r>
              <a:rPr lang="en-US" sz="1500" dirty="0" err="1">
                <a:latin typeface="Proxima Nova Rg" panose="02000506030000020004" pitchFamily="2" charset="0"/>
              </a:rPr>
              <a:t>consectetur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adipiscing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. Duis fermentum </a:t>
            </a:r>
            <a:r>
              <a:rPr lang="en-US" sz="1500" dirty="0" err="1">
                <a:latin typeface="Proxima Nova Rg" panose="02000506030000020004" pitchFamily="2" charset="0"/>
              </a:rPr>
              <a:t>faucibus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est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blandit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elit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lobortis</a:t>
            </a:r>
            <a:r>
              <a:rPr lang="en-US" sz="1500" dirty="0">
                <a:latin typeface="Proxima Nova Rg" panose="02000506030000020004" pitchFamily="2" charset="0"/>
              </a:rPr>
              <a:t> non</a:t>
            </a:r>
            <a:r>
              <a:rPr lang="ru-RU" sz="1500" dirty="0">
                <a:latin typeface="Proxima Nova Rg" panose="02000506030000020004" pitchFamily="2" charset="0"/>
              </a:rPr>
              <a:t>.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>
                <a:latin typeface="Proxima Nova Rg" panose="02000506030000020004" pitchFamily="2" charset="0"/>
              </a:rPr>
              <a:t>Proin sed </a:t>
            </a:r>
            <a:r>
              <a:rPr lang="en-US" sz="1500" dirty="0" err="1">
                <a:latin typeface="Proxima Nova Rg" panose="02000506030000020004" pitchFamily="2" charset="0"/>
              </a:rPr>
              <a:t>porttitor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orci</a:t>
            </a:r>
            <a:r>
              <a:rPr lang="en-US" sz="1500" dirty="0">
                <a:latin typeface="Proxima Nova Rg" panose="02000506030000020004" pitchFamily="2" charset="0"/>
              </a:rPr>
              <a:t>. Maecenas </a:t>
            </a:r>
            <a:r>
              <a:rPr lang="en-US" sz="1500" dirty="0" err="1">
                <a:latin typeface="Proxima Nova Rg" panose="02000506030000020004" pitchFamily="2" charset="0"/>
              </a:rPr>
              <a:t>eu</a:t>
            </a:r>
            <a:r>
              <a:rPr lang="en-US" sz="1500" dirty="0">
                <a:latin typeface="Proxima Nova Rg" panose="02000506030000020004" pitchFamily="2" charset="0"/>
              </a:rPr>
              <a:t> et </a:t>
            </a:r>
            <a:r>
              <a:rPr lang="en-US" sz="1500" dirty="0" err="1">
                <a:latin typeface="Proxima Nova Rg" panose="02000506030000020004" pitchFamily="2" charset="0"/>
              </a:rPr>
              <a:t>lacus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molestie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euismod</a:t>
            </a:r>
            <a:r>
              <a:rPr lang="en-US" sz="1500" dirty="0">
                <a:latin typeface="Proxima Nova Rg" panose="02000506030000020004" pitchFamily="2" charset="0"/>
              </a:rPr>
              <a:t> vel et </a:t>
            </a:r>
            <a:r>
              <a:rPr lang="en-US" sz="1500" dirty="0" err="1">
                <a:latin typeface="Proxima Nova Rg" panose="02000506030000020004" pitchFamily="2" charset="0"/>
              </a:rPr>
              <a:t>nibh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vehicula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500" dirty="0">
              <a:latin typeface="Proxima Nova Rg" panose="02000506030000020004" pitchFamily="2" charset="0"/>
            </a:endParaRPr>
          </a:p>
          <a:p>
            <a:pPr marL="285750" indent="-285750">
              <a:lnSpc>
                <a:spcPts val="2200"/>
              </a:lnSpc>
              <a:spcAft>
                <a:spcPts val="900"/>
              </a:spcAft>
              <a:buSzPct val="70000"/>
              <a:buFont typeface="Wingdings" pitchFamily="2" charset="2"/>
              <a:buChar char="§"/>
            </a:pPr>
            <a:r>
              <a:rPr lang="en-US" sz="1500" dirty="0" err="1">
                <a:latin typeface="Proxima Nova Rg" panose="02000506030000020004" pitchFamily="2" charset="0"/>
              </a:rPr>
              <a:t>Praesent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aliquam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dignissim</a:t>
            </a:r>
            <a:r>
              <a:rPr lang="en-US" sz="1500" dirty="0">
                <a:latin typeface="Proxima Nova Rg" panose="02000506030000020004" pitchFamily="2" charset="0"/>
              </a:rPr>
              <a:t> mi sed </a:t>
            </a:r>
            <a:r>
              <a:rPr lang="en-US" sz="1500" dirty="0" err="1">
                <a:latin typeface="Proxima Nova Rg" panose="02000506030000020004" pitchFamily="2" charset="0"/>
              </a:rPr>
              <a:t>augue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hendrerit</a:t>
            </a:r>
            <a:r>
              <a:rPr lang="en-US" sz="1500" dirty="0">
                <a:latin typeface="Proxima Nova Rg" panose="02000506030000020004" pitchFamily="2" charset="0"/>
              </a:rPr>
              <a:t>, et </a:t>
            </a:r>
            <a:r>
              <a:rPr lang="en-US" sz="1500" dirty="0" err="1">
                <a:latin typeface="Proxima Nova Rg" panose="02000506030000020004" pitchFamily="2" charset="0"/>
              </a:rPr>
              <a:t>varius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turpis</a:t>
            </a:r>
            <a:r>
              <a:rPr lang="en-US" sz="1500" dirty="0">
                <a:latin typeface="Proxima Nova Rg" panose="02000506030000020004" pitchFamily="2" charset="0"/>
              </a:rPr>
              <a:t> </a:t>
            </a:r>
            <a:r>
              <a:rPr lang="en-US" sz="1500" dirty="0" err="1">
                <a:latin typeface="Proxima Nova Rg" panose="02000506030000020004" pitchFamily="2" charset="0"/>
              </a:rPr>
              <a:t>mattis</a:t>
            </a:r>
            <a:r>
              <a:rPr lang="en-US" sz="1500" dirty="0">
                <a:latin typeface="Proxima Nova Rg" panose="02000506030000020004" pitchFamily="2" charset="0"/>
              </a:rPr>
              <a:t>. </a:t>
            </a:r>
            <a:endParaRPr lang="ru-RU" sz="1350" dirty="0">
              <a:latin typeface="Futura PT Light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961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02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0" r:id="rId3"/>
    <p:sldLayoutId id="214748365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bleyer.org/icarus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6D6C32E-FC31-194D-9FBD-C255909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320762-1B02-C8D4-7A59-902B0654D931}"/>
              </a:ext>
            </a:extLst>
          </p:cNvPr>
          <p:cNvSpPr txBox="1"/>
          <p:nvPr/>
        </p:nvSpPr>
        <p:spPr>
          <a:xfrm>
            <a:off x="578732" y="5393804"/>
            <a:ext cx="5261377" cy="848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40"/>
              </a:lnSpc>
            </a:pPr>
            <a:r>
              <a:rPr lang="ru-RU" sz="2200" b="1" dirty="0">
                <a:effectLst/>
                <a:latin typeface="Proxima Nova Semibold" panose="02000506030000020004" pitchFamily="2" charset="0"/>
              </a:rPr>
              <a:t>Александр Силантьев</a:t>
            </a:r>
            <a:br>
              <a:rPr lang="ru-RU" sz="2200" b="1" dirty="0">
                <a:effectLst/>
                <a:latin typeface="Proxima Nova Semibold" panose="02000506030000020004" pitchFamily="2" charset="0"/>
              </a:rPr>
            </a:br>
            <a:r>
              <a:rPr lang="ru-RU" sz="220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ЦКП МИЭТ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D92E3-A5DE-5F5C-1C67-C6CAFFD3F1D5}"/>
              </a:ext>
            </a:extLst>
          </p:cNvPr>
          <p:cNvSpPr txBox="1"/>
          <p:nvPr/>
        </p:nvSpPr>
        <p:spPr>
          <a:xfrm>
            <a:off x="578732" y="696411"/>
            <a:ext cx="7176304" cy="2949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40"/>
              </a:lnSpc>
            </a:pPr>
            <a:r>
              <a:rPr lang="ru-RU" sz="3600" b="1" spc="100" dirty="0"/>
              <a:t>Введение в маршрут проектирования и упражнения с комбинационной логикой. </a:t>
            </a:r>
            <a:r>
              <a:rPr lang="ru-RU" sz="3600" b="1" spc="100" dirty="0" err="1"/>
              <a:t>Testbench</a:t>
            </a:r>
            <a:r>
              <a:rPr lang="ru-RU" sz="3600" b="1" spc="100" dirty="0"/>
              <a:t> для комбинационной логики. </a:t>
            </a:r>
            <a:endParaRPr lang="ru-RU" sz="3600" b="1" spc="100" dirty="0">
              <a:solidFill>
                <a:srgbClr val="E44F41"/>
              </a:solidFill>
              <a:latin typeface="Proxima Nova Extra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036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История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4EB1EE-7A08-47A8-AA1B-CBF9A1CD9F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366088"/>
                </a:solidFill>
              </a:rPr>
              <a:t>Verilog</a:t>
            </a:r>
            <a:r>
              <a:rPr lang="ru-RU" sz="1600" dirty="0"/>
              <a:t> был разработан компанией </a:t>
            </a:r>
            <a:r>
              <a:rPr lang="ru-RU" sz="1600" dirty="0" err="1">
                <a:solidFill>
                  <a:srgbClr val="366088"/>
                </a:solidFill>
              </a:rPr>
              <a:t>Gateway</a:t>
            </a:r>
            <a:r>
              <a:rPr lang="ru-RU" sz="1600" dirty="0">
                <a:solidFill>
                  <a:srgbClr val="366088"/>
                </a:solidFill>
              </a:rPr>
              <a:t> </a:t>
            </a:r>
            <a:r>
              <a:rPr lang="ru-RU" sz="1600" dirty="0" err="1">
                <a:solidFill>
                  <a:srgbClr val="366088"/>
                </a:solidFill>
              </a:rPr>
              <a:t>Design</a:t>
            </a:r>
            <a:r>
              <a:rPr lang="ru-RU" sz="1600" dirty="0">
                <a:solidFill>
                  <a:srgbClr val="366088"/>
                </a:solidFill>
              </a:rPr>
              <a:t> </a:t>
            </a:r>
            <a:r>
              <a:rPr lang="ru-RU" sz="1600" dirty="0" err="1">
                <a:solidFill>
                  <a:srgbClr val="366088"/>
                </a:solidFill>
              </a:rPr>
              <a:t>Automation</a:t>
            </a:r>
            <a:r>
              <a:rPr lang="ru-RU" sz="1600" dirty="0">
                <a:solidFill>
                  <a:srgbClr val="366088"/>
                </a:solidFill>
              </a:rPr>
              <a:t> в 1984 году </a:t>
            </a:r>
            <a:r>
              <a:rPr lang="ru-RU" sz="1600" dirty="0"/>
              <a:t>как фирменный язык для симуляции логических схем. </a:t>
            </a:r>
          </a:p>
          <a:p>
            <a:r>
              <a:rPr lang="ru-RU" sz="1600" dirty="0"/>
              <a:t>В 1989 году </a:t>
            </a:r>
            <a:r>
              <a:rPr lang="ru-RU" sz="1600" dirty="0" err="1"/>
              <a:t>Gateway</a:t>
            </a:r>
            <a:r>
              <a:rPr lang="ru-RU" sz="1600" dirty="0"/>
              <a:t>  приобрела компания </a:t>
            </a:r>
            <a:r>
              <a:rPr lang="ru-RU" sz="1600" dirty="0" err="1"/>
              <a:t>Cadence</a:t>
            </a:r>
            <a:r>
              <a:rPr lang="ru-RU" sz="1600" dirty="0"/>
              <a:t>, и </a:t>
            </a:r>
            <a:r>
              <a:rPr lang="ru-RU" sz="1600" dirty="0" err="1">
                <a:solidFill>
                  <a:srgbClr val="366088"/>
                </a:solidFill>
              </a:rPr>
              <a:t>Verilog</a:t>
            </a:r>
            <a:r>
              <a:rPr lang="ru-RU" sz="1600" dirty="0">
                <a:solidFill>
                  <a:srgbClr val="366088"/>
                </a:solidFill>
              </a:rPr>
              <a:t> стал открытым стандартом в 1990 году  </a:t>
            </a:r>
            <a:r>
              <a:rPr lang="ru-RU" sz="1600" dirty="0"/>
              <a:t>под управлением сообщества </a:t>
            </a:r>
            <a:r>
              <a:rPr lang="ru-RU" sz="1600" dirty="0" err="1"/>
              <a:t>Open</a:t>
            </a:r>
            <a:r>
              <a:rPr lang="ru-RU" sz="1600" dirty="0"/>
              <a:t> </a:t>
            </a:r>
            <a:r>
              <a:rPr lang="ru-RU" sz="1600" dirty="0" err="1"/>
              <a:t>Verilog</a:t>
            </a:r>
            <a:r>
              <a:rPr lang="ru-RU" sz="1600" dirty="0"/>
              <a:t> </a:t>
            </a:r>
            <a:r>
              <a:rPr lang="ru-RU" sz="1600" dirty="0" err="1"/>
              <a:t>International</a:t>
            </a:r>
            <a:r>
              <a:rPr lang="ru-RU" sz="1600" dirty="0"/>
              <a:t>. </a:t>
            </a:r>
            <a:endParaRPr lang="en-US" sz="1600" dirty="0"/>
          </a:p>
          <a:p>
            <a:r>
              <a:rPr lang="ru-RU" sz="1600" dirty="0"/>
              <a:t>Язык стал </a:t>
            </a:r>
            <a:r>
              <a:rPr lang="ru-RU" sz="1600" dirty="0">
                <a:solidFill>
                  <a:srgbClr val="366088"/>
                </a:solidFill>
              </a:rPr>
              <a:t>стандартом IEEE в 1995 году</a:t>
            </a:r>
            <a:r>
              <a:rPr lang="ru-RU" sz="1600" dirty="0"/>
              <a:t>. </a:t>
            </a:r>
          </a:p>
          <a:p>
            <a:r>
              <a:rPr lang="ru-RU" sz="1600" dirty="0">
                <a:solidFill>
                  <a:srgbClr val="366088"/>
                </a:solidFill>
              </a:rPr>
              <a:t>В 2005 году язык был расширен </a:t>
            </a:r>
            <a:r>
              <a:rPr lang="ru-RU" sz="1600" dirty="0"/>
              <a:t>для упорядочивания и лучшей поддержки моделирования и верификации систем.  </a:t>
            </a:r>
          </a:p>
          <a:p>
            <a:r>
              <a:rPr lang="ru-RU" sz="1600" dirty="0"/>
              <a:t>Эти расширения были объединены в единый стандарт, который сейчас называется </a:t>
            </a:r>
            <a:r>
              <a:rPr lang="ru-RU" sz="1600" dirty="0" err="1">
                <a:solidFill>
                  <a:srgbClr val="366088"/>
                </a:solidFill>
              </a:rPr>
              <a:t>SystemVerilog</a:t>
            </a:r>
            <a:r>
              <a:rPr lang="ru-RU" sz="1600" dirty="0"/>
              <a:t>(стандарт IEEE 1800-2009).</a:t>
            </a:r>
            <a:endParaRPr lang="en-US" sz="16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33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Комбинационная логика</a:t>
            </a:r>
          </a:p>
        </p:txBody>
      </p:sp>
      <p:pic>
        <p:nvPicPr>
          <p:cNvPr id="4" name="Picture 2" descr="C:\Users\srg_chs\Desktop\logic.png">
            <a:extLst>
              <a:ext uri="{FF2B5EF4-FFF2-40B4-BE49-F238E27FC236}">
                <a16:creationId xmlns:a16="http://schemas.microsoft.com/office/drawing/2014/main" id="{8AD4DFD1-785C-46BF-9910-74B1F6A0A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615" y="1664917"/>
            <a:ext cx="8067184" cy="415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51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FF2BAC6-E484-4D40-8FAB-2B25E7EDC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076"/>
            <a:ext cx="12192000" cy="449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3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46CE8D-D32E-450B-9BD9-ED8E47F58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760"/>
            <a:ext cx="12192000" cy="43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04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117F33-85B8-404A-A55D-0E8160637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587"/>
            <a:ext cx="12192000" cy="43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21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067E5D-C069-44CA-AC2C-BFEEFE89A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490"/>
            <a:ext cx="12192000" cy="449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3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954946-C299-42B9-AB7A-07BEB38B2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953"/>
            <a:ext cx="12192000" cy="41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94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A68216-AF98-4B50-BC3B-32934DE0F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927"/>
            <a:ext cx="12192000" cy="435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50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B53CE1-16D1-4ECB-B1DD-769E8B3D1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358"/>
            <a:ext cx="12192000" cy="456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48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E45EF1-167A-45EE-A3F5-A1D054C7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188"/>
            <a:ext cx="12192000" cy="456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83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:a16="http://schemas.microsoft.com/office/drawing/2014/main" id="{E048C988-922C-7840-B072-ADE04BB5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2C547B-476C-EF44-85B6-D84B5A2B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48683" y="2444586"/>
            <a:ext cx="1425667" cy="187237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A5A4EDB8-A507-872D-D397-A8DE7251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67590" y="2872944"/>
            <a:ext cx="4546927" cy="338554"/>
          </a:xfrm>
        </p:spPr>
        <p:txBody>
          <a:bodyPr/>
          <a:lstStyle/>
          <a:p>
            <a:r>
              <a:rPr lang="ru-RU" dirty="0"/>
              <a:t>Александр Силантьев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846B05-95D1-0A48-3DC6-DA3E385E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67590" y="3252708"/>
            <a:ext cx="5465008" cy="338554"/>
          </a:xfrm>
        </p:spPr>
        <p:txBody>
          <a:bodyPr/>
          <a:lstStyle/>
          <a:p>
            <a:r>
              <a:rPr lang="ru-RU" b="0" dirty="0">
                <a:solidFill>
                  <a:srgbClr val="E54F40"/>
                </a:solidFill>
                <a:latin typeface="Proxima Nova Rg" panose="02000506030000020004" pitchFamily="2" charset="0"/>
              </a:rPr>
              <a:t>Руководитель лаборатории ЦКП МИЭТ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B0F42F-11E0-FF41-B530-62A38C7C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7590" y="3773866"/>
            <a:ext cx="4546927" cy="338554"/>
          </a:xfrm>
        </p:spPr>
        <p:txBody>
          <a:bodyPr/>
          <a:lstStyle/>
          <a:p>
            <a:r>
              <a:rPr lang="ru-RU" sz="1500" dirty="0"/>
              <a:t>Окончил МИЭТ в 2014 году</a:t>
            </a:r>
          </a:p>
          <a:p>
            <a:r>
              <a:rPr lang="ru-RU" sz="1500" dirty="0"/>
              <a:t>12 летний опыт инженерной деятельности</a:t>
            </a:r>
          </a:p>
          <a:p>
            <a:r>
              <a:rPr lang="ru-RU" sz="1500" dirty="0"/>
              <a:t>Старший преподаватель института МПСУ МИЭТ.</a:t>
            </a:r>
          </a:p>
          <a:p>
            <a:r>
              <a:rPr lang="ru-RU" sz="1500" dirty="0"/>
              <a:t>Организатор первого в России инженерного </a:t>
            </a:r>
            <a:r>
              <a:rPr lang="ru-RU" sz="1500" dirty="0" err="1"/>
              <a:t>хакатона</a:t>
            </a:r>
            <a:r>
              <a:rPr lang="ru-RU" sz="1500" dirty="0"/>
              <a:t> по микроэлектронике и системам на кристалле.</a:t>
            </a:r>
          </a:p>
          <a:p>
            <a:r>
              <a:rPr lang="ru-RU" sz="1500" dirty="0"/>
              <a:t>С 2014 года организатор семинаров, школ и олимпиад по популяризации электроники среди студентов и школьников</a:t>
            </a:r>
          </a:p>
        </p:txBody>
      </p:sp>
    </p:spTree>
    <p:extLst>
      <p:ext uri="{BB962C8B-B14F-4D97-AF65-F5344CB8AC3E}">
        <p14:creationId xmlns:p14="http://schemas.microsoft.com/office/powerpoint/2010/main" val="1355760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CB9291-CE2F-4154-95CD-E8AEEBF77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7" y="990600"/>
            <a:ext cx="53816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35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F5D51F-7917-4542-9EE7-7C9242308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1085850"/>
            <a:ext cx="99536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3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08508A-24B4-457C-8E17-21A20159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1014412"/>
            <a:ext cx="68675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02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08508A-24B4-457C-8E17-21A20159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1014412"/>
            <a:ext cx="68675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40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CFC3E2-405A-4CE7-96AE-D5B86DCD7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58" y="1195560"/>
            <a:ext cx="87915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1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CF161F-DF09-4DAE-B3CB-A0AB402F5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233660"/>
            <a:ext cx="9982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38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3CDFA25-0450-4C17-B5E6-657751C9A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205085"/>
            <a:ext cx="90487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36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A6F315-0B5F-4B1C-9C9A-E93D1BA7F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9354"/>
            <a:ext cx="12192000" cy="327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91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Формат описания чисел </a:t>
            </a:r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A8F1FA5-FE3A-457A-998D-B2252EF2B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9222"/>
            <a:ext cx="12192000" cy="349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26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Основные операции </a:t>
            </a:r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C85354-D025-40B9-A0F0-F1B72DB20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669"/>
            <a:ext cx="12192000" cy="457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64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DF20BA6-7B62-4E88-98C6-637669D27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Микросхемы малой степени интеграции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9DF64FC-4694-4B54-A585-9A40A34C7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5" y="3322639"/>
            <a:ext cx="5727832" cy="267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0C1FF166-51AF-4CA9-B853-B048CE1A2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71" y="1519122"/>
            <a:ext cx="912288" cy="151401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2F35B45A-716D-4E31-ADAF-1FE4355F1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02" y="1519122"/>
            <a:ext cx="947847" cy="15140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DC3B5D-2044-454E-9287-E6E8007E2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353" y="1519122"/>
            <a:ext cx="959947" cy="1514010"/>
          </a:xfrm>
          <a:prstGeom prst="rect">
            <a:avLst/>
          </a:prstGeom>
        </p:spPr>
      </p:pic>
      <p:pic>
        <p:nvPicPr>
          <p:cNvPr id="9" name="Рисунок 8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EB19CB1C-7AD2-457B-AC07-E63234873E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630" y="1923372"/>
            <a:ext cx="4760643" cy="47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01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Основные операции </a:t>
            </a:r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FFC5CB-7C4A-4F85-8C02-433A969BC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451"/>
            <a:ext cx="12192000" cy="449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81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Основные операции </a:t>
            </a:r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A539EC-1131-4B2A-B7C4-4F92E411F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488"/>
            <a:ext cx="12192000" cy="403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20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Манипуляции с битами </a:t>
            </a:r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4A0B6D-51EE-4075-994D-0AF79F7D9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656"/>
            <a:ext cx="12192000" cy="483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3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Манипуляции с битами </a:t>
            </a:r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CFFA92-5F80-42BF-A29C-D2F3E63D3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9079"/>
            <a:ext cx="12192000" cy="44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38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Манипуляции с битами </a:t>
            </a:r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6CE5A63-9A8F-4E9D-87AD-E8D001C4B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1782"/>
            <a:ext cx="12192000" cy="446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22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Манипуляции с битами </a:t>
            </a:r>
            <a:r>
              <a:rPr lang="en-US" dirty="0"/>
              <a:t>Verilog HDL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DF7C7A-3F4D-4E25-A56D-24BDD5F2F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4580"/>
            <a:ext cx="12192000" cy="458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88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Сложение и вычитание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C4FB22C-B638-4439-B0DC-39E0E18C8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8104"/>
            <a:ext cx="12192000" cy="446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7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Операции над знаковыми данными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7F1468-EA6C-48DA-998A-30251C89C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898"/>
            <a:ext cx="12192000" cy="37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35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Умножение и деление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D67B83-9AB5-4CDB-ADBC-16137885A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7" y="1361568"/>
            <a:ext cx="12192000" cy="495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17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Логические и арифметические сдвиги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77F525-CD64-4A4F-BD89-FD43DB255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4433"/>
            <a:ext cx="12192000" cy="486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67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D50596EC-F0CA-4481-A425-A8079815A2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Схема </a:t>
            </a:r>
            <a:r>
              <a:rPr lang="en-US" dirty="0"/>
              <a:t>intel 4004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906F2F2-32AF-4A7B-876F-0AC2E492E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868" y="1287263"/>
            <a:ext cx="7011324" cy="538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90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Битовые логические операции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ECC60D-FC3C-4551-B4B9-0817E3229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" y="1252537"/>
            <a:ext cx="108680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7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</a:t>
            </a:r>
            <a:r>
              <a:rPr lang="ru-RU" dirty="0" err="1"/>
              <a:t>Булевые</a:t>
            </a:r>
            <a:r>
              <a:rPr lang="ru-RU" dirty="0"/>
              <a:t> логические операции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D6D948-C9CD-436D-888D-15332049E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247775"/>
            <a:ext cx="110299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3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Операции свертки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ECD40C-79EF-4D43-BB9D-79E8B067E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2" y="1375947"/>
            <a:ext cx="8791575" cy="4248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61AAC-2A75-4AD0-B71A-178391686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42" y="1528347"/>
            <a:ext cx="87915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56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Мультиплексор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02E55F-B0D3-47D3-AE0C-A029663F1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" y="1071562"/>
            <a:ext cx="121634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3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Операции сравнения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BC6770-2399-4C54-8A0C-D67E70FFC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80" y="1233660"/>
            <a:ext cx="74104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55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Тип </a:t>
            </a:r>
            <a:r>
              <a:rPr lang="en-US" dirty="0"/>
              <a:t>reg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221541-5455-4707-9DDE-20A1D1F56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1267"/>
            <a:ext cx="12192000" cy="457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50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Тип </a:t>
            </a:r>
            <a:r>
              <a:rPr lang="en-US" dirty="0"/>
              <a:t>reg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71DA728-FD71-4009-B834-DA169DC0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06" y="1437165"/>
            <a:ext cx="99536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00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Блок </a:t>
            </a:r>
            <a:r>
              <a:rPr lang="en-US" dirty="0"/>
              <a:t>always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48F524-53E0-4106-8DCF-3C41DCC0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03" y="1377472"/>
            <a:ext cx="84486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31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Блок </a:t>
            </a:r>
            <a:r>
              <a:rPr lang="en-US" dirty="0"/>
              <a:t>always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40DE37A-3188-4446-A7C1-FAD88A369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30" y="1724025"/>
            <a:ext cx="103822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01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Блок </a:t>
            </a:r>
            <a:r>
              <a:rPr lang="en-US" dirty="0"/>
              <a:t>always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A19E41-3E62-4EDD-81D2-18A990846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2" y="2053746"/>
            <a:ext cx="104489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06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D50596EC-F0CA-4481-A425-A8079815A2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Схема </a:t>
            </a:r>
            <a:r>
              <a:rPr lang="en-US" dirty="0"/>
              <a:t>intel 4004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0BE941-CC5B-4C05-B53F-DC55F8864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51" y="1349406"/>
            <a:ext cx="7071995" cy="525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38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</a:t>
            </a:r>
            <a:r>
              <a:rPr lang="en-US" dirty="0"/>
              <a:t>If-else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0081F7D-B355-4AB1-88FD-C56DF08FD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53" y="1771650"/>
            <a:ext cx="96488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84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</a:t>
            </a:r>
            <a:r>
              <a:rPr lang="en-US" dirty="0"/>
              <a:t>Case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F7A263-8C85-4C52-8C50-2AF3102CA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99" y="1288510"/>
            <a:ext cx="92392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85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Иерархия модулей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4955DD-D4C7-44AA-A648-D1EDDDF1C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26" y="1338435"/>
            <a:ext cx="105918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54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Verilog HDL</a:t>
            </a:r>
            <a:r>
              <a:rPr lang="ru-RU" dirty="0"/>
              <a:t>. Иерархия модулей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373DC-06E2-49EE-95E1-1C33B425D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3629"/>
            <a:ext cx="12192000" cy="494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49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Верификация и симуляция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FF9541-01CD-4EDB-93EA-0DA72702F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58" y="1729718"/>
            <a:ext cx="5104143" cy="36154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7E5722-2DB1-4080-9675-C5A148204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859" y="1660390"/>
            <a:ext cx="4197718" cy="419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378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2F6F9B-7487-4978-B93A-EED1AC79D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Симуляция. Инструменты для задания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1316FE-646E-4333-A296-4898A46A2E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000" y="2237172"/>
            <a:ext cx="7176305" cy="3873287"/>
          </a:xfrm>
        </p:spPr>
        <p:txBody>
          <a:bodyPr/>
          <a:lstStyle/>
          <a:p>
            <a:r>
              <a:rPr lang="ru-RU" sz="1600" dirty="0"/>
              <a:t>Бесплатный симулятор </a:t>
            </a:r>
            <a:r>
              <a:rPr lang="ru-RU" sz="1600" dirty="0" err="1"/>
              <a:t>Icarus</a:t>
            </a:r>
            <a:r>
              <a:rPr lang="ru-RU" sz="1600" dirty="0"/>
              <a:t> </a:t>
            </a:r>
            <a:r>
              <a:rPr lang="ru-RU" sz="1600" dirty="0" err="1"/>
              <a:t>Verilog</a:t>
            </a:r>
            <a:r>
              <a:rPr lang="ru-RU" sz="1600" dirty="0"/>
              <a:t>, который хотя и не поддерживает весь </a:t>
            </a:r>
            <a:r>
              <a:rPr lang="ru-RU" sz="1600" dirty="0" err="1"/>
              <a:t>SystemVerilog</a:t>
            </a:r>
            <a:r>
              <a:rPr lang="ru-RU" sz="1600" dirty="0"/>
              <a:t>, но поддерживает </a:t>
            </a:r>
            <a:r>
              <a:rPr lang="ru-RU" sz="1600" dirty="0" err="1"/>
              <a:t>Verilog</a:t>
            </a:r>
            <a:r>
              <a:rPr lang="ru-RU" sz="1600" dirty="0"/>
              <a:t> 2005 с некоторыми элементами </a:t>
            </a:r>
            <a:r>
              <a:rPr lang="ru-RU" sz="1600" dirty="0" err="1"/>
              <a:t>SystemVerilog</a:t>
            </a:r>
            <a:r>
              <a:rPr lang="ru-RU" sz="1600" dirty="0"/>
              <a:t>, достаточных для решения наших задач. </a:t>
            </a:r>
          </a:p>
          <a:p>
            <a:endParaRPr lang="ru-RU" sz="1600" dirty="0"/>
          </a:p>
          <a:p>
            <a:endParaRPr lang="ru-RU" sz="1600" dirty="0"/>
          </a:p>
          <a:p>
            <a:r>
              <a:rPr lang="ru-RU" sz="1600" dirty="0" err="1"/>
              <a:t>GTKWave</a:t>
            </a:r>
            <a:r>
              <a:rPr lang="ru-RU" sz="1600" dirty="0"/>
              <a:t>, программой для работы с временными диаграммами. Для первых десяти задач </a:t>
            </a:r>
            <a:r>
              <a:rPr lang="ru-RU" sz="1600" dirty="0" err="1"/>
              <a:t>GTKWave</a:t>
            </a:r>
            <a:r>
              <a:rPr lang="ru-RU" sz="1600" dirty="0"/>
              <a:t> нам не понадобится, но его стоит установить вместе с </a:t>
            </a:r>
            <a:r>
              <a:rPr lang="ru-RU" sz="1600" dirty="0" err="1"/>
              <a:t>Icarus</a:t>
            </a:r>
            <a:r>
              <a:rPr lang="ru-RU" sz="1600" dirty="0"/>
              <a:t> </a:t>
            </a:r>
            <a:r>
              <a:rPr lang="ru-RU" sz="1600" dirty="0" err="1"/>
              <a:t>Verilog</a:t>
            </a:r>
            <a:r>
              <a:rPr lang="ru-RU" sz="1600" dirty="0"/>
              <a:t> на будущее.</a:t>
            </a:r>
            <a:endParaRPr lang="en-US" sz="18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009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2F6F9B-7487-4978-B93A-EED1AC79D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Icarus Verilog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1316FE-646E-4333-A296-4898A46A2E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000" y="2015231"/>
            <a:ext cx="7176305" cy="4095228"/>
          </a:xfrm>
        </p:spPr>
        <p:txBody>
          <a:bodyPr/>
          <a:lstStyle/>
          <a:p>
            <a:r>
              <a:rPr lang="en-US" sz="1600" dirty="0"/>
              <a:t>Icarus Verilog – </a:t>
            </a:r>
            <a:r>
              <a:rPr lang="ru-RU" sz="1600" dirty="0"/>
              <a:t>среда для поведенческого моделирования цифровых схем, описанных на языке </a:t>
            </a:r>
            <a:r>
              <a:rPr lang="en-US" sz="1600" dirty="0"/>
              <a:t>Verilog;</a:t>
            </a:r>
            <a:endParaRPr lang="ru-RU" sz="1600" dirty="0"/>
          </a:p>
          <a:p>
            <a:endParaRPr lang="en-US" sz="1600" dirty="0"/>
          </a:p>
          <a:p>
            <a:r>
              <a:rPr lang="en-US" sz="1600" dirty="0"/>
              <a:t>Icarus Verilog</a:t>
            </a:r>
            <a:r>
              <a:rPr lang="ru-RU" sz="1600" dirty="0"/>
              <a:t> – свободное (открытое)</a:t>
            </a:r>
            <a:r>
              <a:rPr lang="en-US" sz="1600" dirty="0"/>
              <a:t> </a:t>
            </a:r>
            <a:r>
              <a:rPr lang="ru-RU" sz="1600" dirty="0"/>
              <a:t>и кроссплатформенное ПО</a:t>
            </a:r>
            <a:r>
              <a:rPr lang="en-US" sz="1600" dirty="0"/>
              <a:t>;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Icarus Verilog – </a:t>
            </a:r>
            <a:r>
              <a:rPr lang="ru-RU" sz="1600" dirty="0"/>
              <a:t>инструмент командной строки (не имеет графического интерфейса пользователя)</a:t>
            </a:r>
            <a:r>
              <a:rPr lang="en-US" sz="1600" dirty="0"/>
              <a:t>.</a:t>
            </a:r>
            <a:endParaRPr lang="ru-RU" sz="16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0183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2F6F9B-7487-4978-B93A-EED1AC79D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000" y="747541"/>
            <a:ext cx="7176305" cy="323775"/>
          </a:xfrm>
        </p:spPr>
        <p:txBody>
          <a:bodyPr/>
          <a:lstStyle/>
          <a:p>
            <a:r>
              <a:rPr lang="en-US" dirty="0"/>
              <a:t>Icarus Verilog</a:t>
            </a:r>
            <a:r>
              <a:rPr lang="ru-RU" dirty="0"/>
              <a:t>. Установка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1316FE-646E-4333-A296-4898A46A2E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000" y="2015231"/>
            <a:ext cx="7176305" cy="4095228"/>
          </a:xfrm>
        </p:spPr>
        <p:txBody>
          <a:bodyPr/>
          <a:lstStyle/>
          <a:p>
            <a:r>
              <a:rPr lang="ru-RU" sz="1600" dirty="0"/>
              <a:t>Под </a:t>
            </a:r>
            <a:r>
              <a:rPr lang="en-US" sz="1600" dirty="0"/>
              <a:t>Linux Icarus Verilog </a:t>
            </a:r>
            <a:r>
              <a:rPr lang="ru-RU" sz="1600" dirty="0"/>
              <a:t>и </a:t>
            </a:r>
            <a:r>
              <a:rPr lang="en-US" sz="1600" dirty="0" err="1"/>
              <a:t>GTKWave</a:t>
            </a:r>
            <a:r>
              <a:rPr lang="en-US" sz="1600" dirty="0"/>
              <a:t> </a:t>
            </a:r>
            <a:r>
              <a:rPr lang="ru-RU" sz="1600" dirty="0"/>
              <a:t>ставится "</a:t>
            </a:r>
            <a:r>
              <a:rPr lang="en-US" sz="1600" dirty="0" err="1"/>
              <a:t>sudo</a:t>
            </a:r>
            <a:r>
              <a:rPr lang="en-US" sz="1600" dirty="0"/>
              <a:t> apt-get install </a:t>
            </a:r>
            <a:r>
              <a:rPr lang="en-US" sz="1600" dirty="0" err="1"/>
              <a:t>verilog</a:t>
            </a:r>
            <a:r>
              <a:rPr lang="en-US" sz="1600" dirty="0"/>
              <a:t> </a:t>
            </a:r>
            <a:r>
              <a:rPr lang="en-US" sz="1600" dirty="0" err="1"/>
              <a:t>gtkwave</a:t>
            </a:r>
            <a:r>
              <a:rPr lang="en-US" sz="1600" dirty="0"/>
              <a:t>"</a:t>
            </a:r>
            <a:r>
              <a:rPr lang="ru-RU" sz="1600" dirty="0"/>
              <a:t>. </a:t>
            </a:r>
          </a:p>
          <a:p>
            <a:endParaRPr lang="en-US" sz="1600" dirty="0"/>
          </a:p>
          <a:p>
            <a:r>
              <a:rPr lang="ru-RU" sz="1600" dirty="0"/>
              <a:t>Версия </a:t>
            </a:r>
            <a:r>
              <a:rPr lang="en-US" sz="1600" dirty="0"/>
              <a:t>Icarus Verilog </a:t>
            </a:r>
            <a:r>
              <a:rPr lang="ru-RU" sz="1600" dirty="0"/>
              <a:t>и </a:t>
            </a:r>
            <a:r>
              <a:rPr lang="en-US" sz="1600" dirty="0" err="1"/>
              <a:t>GTKWave</a:t>
            </a:r>
            <a:r>
              <a:rPr lang="en-US" sz="1600" dirty="0"/>
              <a:t> </a:t>
            </a:r>
            <a:r>
              <a:rPr lang="ru-RU" sz="1600" dirty="0"/>
              <a:t>для </a:t>
            </a:r>
            <a:r>
              <a:rPr lang="en-US" sz="1600" dirty="0"/>
              <a:t>Windows </a:t>
            </a:r>
            <a:r>
              <a:rPr lang="ru-RU" sz="16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здесь</a:t>
            </a:r>
            <a:r>
              <a:rPr lang="ru-RU" sz="1600" dirty="0"/>
              <a:t>.</a:t>
            </a:r>
            <a:endParaRPr lang="en-US" sz="1600" dirty="0"/>
          </a:p>
          <a:p>
            <a:r>
              <a:rPr lang="ru-RU" sz="1600" dirty="0">
                <a:solidFill>
                  <a:schemeClr val="accent1"/>
                </a:solidFill>
              </a:rPr>
              <a:t>Важно!</a:t>
            </a:r>
            <a:r>
              <a:rPr lang="ru-RU" sz="1600" dirty="0"/>
              <a:t> При установке выставить флаг о добавлении </a:t>
            </a:r>
            <a:r>
              <a:rPr lang="en-US" sz="1600" dirty="0"/>
              <a:t>Icarus </a:t>
            </a:r>
            <a:r>
              <a:rPr lang="ru-RU" sz="1600" dirty="0"/>
              <a:t>в </a:t>
            </a:r>
            <a:r>
              <a:rPr lang="en-US" sz="1600" dirty="0"/>
              <a:t>path Windows.</a:t>
            </a:r>
          </a:p>
          <a:p>
            <a:r>
              <a:rPr lang="ru-RU" sz="1600" dirty="0"/>
              <a:t>Если у вас под </a:t>
            </a:r>
            <a:r>
              <a:rPr lang="ru-RU" sz="1600" dirty="0" err="1"/>
              <a:t>Windows</a:t>
            </a:r>
            <a:r>
              <a:rPr lang="ru-RU" sz="1600" dirty="0"/>
              <a:t> что-то не работает, проверьте, какие директории стоят у вас в </a:t>
            </a:r>
            <a:r>
              <a:rPr lang="ru-RU" sz="1600" dirty="0" err="1"/>
              <a:t>path</a:t>
            </a:r>
            <a:r>
              <a:rPr lang="en-US" sz="1600" dirty="0"/>
              <a:t>.</a:t>
            </a:r>
            <a:endParaRPr lang="ru-RU" sz="1600" dirty="0"/>
          </a:p>
          <a:p>
            <a:endParaRPr lang="ru-RU" sz="1600" dirty="0"/>
          </a:p>
          <a:p>
            <a:r>
              <a:rPr lang="ru-RU" sz="1600" dirty="0"/>
              <a:t>Установка в консоли с помощью программы </a:t>
            </a:r>
            <a:r>
              <a:rPr lang="ru-RU" sz="1600" dirty="0" err="1"/>
              <a:t>brew</a:t>
            </a:r>
            <a:r>
              <a:rPr lang="ru-RU" sz="1600" dirty="0"/>
              <a:t>: </a:t>
            </a:r>
            <a:r>
              <a:rPr lang="ru-RU" sz="1600" dirty="0" err="1"/>
              <a:t>brew</a:t>
            </a:r>
            <a:r>
              <a:rPr lang="ru-RU" sz="1600" dirty="0"/>
              <a:t> </a:t>
            </a:r>
            <a:r>
              <a:rPr lang="ru-RU" sz="1600" dirty="0" err="1"/>
              <a:t>install</a:t>
            </a:r>
            <a:r>
              <a:rPr lang="ru-RU" sz="1600" dirty="0"/>
              <a:t> </a:t>
            </a:r>
            <a:r>
              <a:rPr lang="ru-RU" sz="1600" dirty="0" err="1"/>
              <a:t>icarus-verilog</a:t>
            </a:r>
            <a:r>
              <a:rPr lang="ru-RU" sz="1600" dirty="0"/>
              <a:t>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7163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2F6F9B-7487-4978-B93A-EED1AC79D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942" y="747541"/>
            <a:ext cx="8025413" cy="323775"/>
          </a:xfrm>
        </p:spPr>
        <p:txBody>
          <a:bodyPr/>
          <a:lstStyle/>
          <a:p>
            <a:r>
              <a:rPr lang="ru-RU" dirty="0"/>
              <a:t>Инструменты для задания. Запуск упражнений.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1316FE-646E-4333-A296-4898A46A2E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000" y="2015231"/>
            <a:ext cx="7176305" cy="4095228"/>
          </a:xfrm>
        </p:spPr>
        <p:txBody>
          <a:bodyPr/>
          <a:lstStyle/>
          <a:p>
            <a:r>
              <a:rPr lang="ru-RU" sz="2000" dirty="0"/>
              <a:t>В зависимости от операционной системы запускаете скрипт</a:t>
            </a:r>
            <a:r>
              <a:rPr lang="en-US" sz="2000" dirty="0"/>
              <a:t>: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  <a:latin typeface="Proxima Nova Rg" panose="02000506030000020004" pitchFamily="50" charset="0"/>
              </a:rPr>
              <a:t>run_all_using_iverilog_under_linux_or_macos_brew.sh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  <a:latin typeface="Proxima Nova Rg" panose="02000506030000020004" pitchFamily="50" charset="0"/>
              </a:rPr>
              <a:t>run_all_using_iverilog_under_windows.bat</a:t>
            </a:r>
            <a:r>
              <a:rPr lang="ru-RU" sz="1800" dirty="0">
                <a:latin typeface="Proxima Nova Rg" panose="02000506030000020004" pitchFamily="50" charset="0"/>
              </a:rPr>
              <a:t> </a:t>
            </a:r>
          </a:p>
          <a:p>
            <a:endParaRPr lang="en-US" sz="16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762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Симулятор. </a:t>
            </a:r>
            <a:r>
              <a:rPr lang="en-US" dirty="0" err="1"/>
              <a:t>GTKwave</a:t>
            </a:r>
            <a:r>
              <a:rPr lang="ru-RU" dirty="0"/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F44731-CC08-41E4-8979-4C1863C1D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72" y="1486123"/>
            <a:ext cx="10666595" cy="414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76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D50596EC-F0CA-4481-A425-A8079815A2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Схема блока аппаратного шифрования </a:t>
            </a:r>
            <a:r>
              <a:rPr lang="en-US" dirty="0"/>
              <a:t>AES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89219F-B29C-4166-8DCE-04332DBD4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18" y="1233996"/>
            <a:ext cx="5500625" cy="546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27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2F6F9B-7487-4978-B93A-EED1AC79D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000" y="747541"/>
            <a:ext cx="7176305" cy="323775"/>
          </a:xfrm>
        </p:spPr>
        <p:txBody>
          <a:bodyPr/>
          <a:lstStyle/>
          <a:p>
            <a:r>
              <a:rPr lang="ru-RU" dirty="0"/>
              <a:t>Среда тестирования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1316FE-646E-4333-A296-4898A46A2E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000" y="1615736"/>
            <a:ext cx="7176305" cy="4494723"/>
          </a:xfrm>
        </p:spPr>
        <p:txBody>
          <a:bodyPr/>
          <a:lstStyle/>
          <a:p>
            <a:r>
              <a:rPr lang="ru-RU" sz="2000" dirty="0"/>
              <a:t>Среда тестирования</a:t>
            </a:r>
            <a:r>
              <a:rPr lang="en-US" sz="2000" dirty="0"/>
              <a:t> (testbench)</a:t>
            </a:r>
            <a:r>
              <a:rPr lang="ru-RU" sz="2000" dirty="0"/>
              <a:t> – это модуль на HDL, который используется для тестирования другого модуля, называемого тестируемое устройство (</a:t>
            </a:r>
            <a:r>
              <a:rPr lang="ru-RU" sz="2000" dirty="0" err="1"/>
              <a:t>device</a:t>
            </a:r>
            <a:r>
              <a:rPr lang="ru-RU" sz="2000" dirty="0"/>
              <a:t> </a:t>
            </a:r>
            <a:r>
              <a:rPr lang="ru-RU" sz="2000" dirty="0" err="1"/>
              <a:t>under</a:t>
            </a:r>
            <a:r>
              <a:rPr lang="ru-RU" sz="2000" dirty="0"/>
              <a:t> </a:t>
            </a:r>
            <a:r>
              <a:rPr lang="ru-RU" sz="2000" dirty="0" err="1"/>
              <a:t>test</a:t>
            </a:r>
            <a:r>
              <a:rPr lang="ru-RU" sz="2000" dirty="0"/>
              <a:t>, DUT). (Некоторые программы разработки называют тестируемый модуль </a:t>
            </a:r>
            <a:r>
              <a:rPr lang="ru-RU" sz="2000" dirty="0" err="1"/>
              <a:t>unit</a:t>
            </a:r>
            <a:r>
              <a:rPr lang="ru-RU" sz="2000" dirty="0"/>
              <a:t> </a:t>
            </a:r>
            <a:r>
              <a:rPr lang="ru-RU" sz="2000" dirty="0" err="1"/>
              <a:t>under</a:t>
            </a:r>
            <a:r>
              <a:rPr lang="ru-RU" sz="2000" dirty="0"/>
              <a:t> </a:t>
            </a:r>
            <a:r>
              <a:rPr lang="ru-RU" sz="2000" dirty="0" err="1"/>
              <a:t>test</a:t>
            </a:r>
            <a:r>
              <a:rPr lang="ru-RU" sz="2000" dirty="0"/>
              <a:t>, UUT.) </a:t>
            </a:r>
          </a:p>
          <a:p>
            <a:endParaRPr lang="ru-RU" sz="2000" dirty="0"/>
          </a:p>
          <a:p>
            <a:r>
              <a:rPr lang="ru-RU" sz="2000" dirty="0"/>
              <a:t>Среда тестирования содержит операторы для генерации значений, подаваемых на входы DUT и, в идеале, также и для проверки, что на выходе получаются правильные значения. </a:t>
            </a:r>
          </a:p>
          <a:p>
            <a:endParaRPr lang="ru-RU" sz="2000" dirty="0"/>
          </a:p>
          <a:p>
            <a:r>
              <a:rPr lang="ru-RU" sz="2000" dirty="0"/>
              <a:t>Наборы входных и желаемых выходных значений называются тестовыми векторами.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3057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testbench</a:t>
            </a:r>
            <a:endParaRPr lang="ru-RU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D5666D42-BB16-4EE6-B631-2FFC319E64B0}"/>
              </a:ext>
            </a:extLst>
          </p:cNvPr>
          <p:cNvSpPr txBox="1">
            <a:spLocks/>
          </p:cNvSpPr>
          <p:nvPr/>
        </p:nvSpPr>
        <p:spPr>
          <a:xfrm>
            <a:off x="635000" y="1615736"/>
            <a:ext cx="7176305" cy="44947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Директива </a:t>
            </a:r>
            <a:r>
              <a:rPr lang="en-US" sz="2000" dirty="0"/>
              <a:t>timescale </a:t>
            </a:r>
            <a:r>
              <a:rPr lang="ru-RU" sz="2000" dirty="0"/>
              <a:t>устанавливает квант времени моделирования</a:t>
            </a:r>
            <a:r>
              <a:rPr lang="en-US" sz="2000" dirty="0"/>
              <a:t>;</a:t>
            </a:r>
            <a:endParaRPr lang="ru-RU" sz="2000" dirty="0"/>
          </a:p>
          <a:p>
            <a:endParaRPr lang="en-US" sz="2000" dirty="0"/>
          </a:p>
          <a:p>
            <a:r>
              <a:rPr lang="ru-RU" sz="2000" dirty="0"/>
              <a:t>Шапка модуля </a:t>
            </a:r>
            <a:r>
              <a:rPr lang="en-US" sz="2000" dirty="0"/>
              <a:t>testbench </a:t>
            </a:r>
            <a:r>
              <a:rPr lang="ru-RU" sz="2000" dirty="0"/>
              <a:t>не содержит сигналов</a:t>
            </a:r>
            <a:r>
              <a:rPr lang="en-US" sz="2000" dirty="0"/>
              <a:t>;</a:t>
            </a:r>
            <a:endParaRPr lang="ru-RU" sz="2000" dirty="0"/>
          </a:p>
          <a:p>
            <a:endParaRPr lang="en-US" sz="2000" dirty="0"/>
          </a:p>
          <a:p>
            <a:r>
              <a:rPr lang="ru-RU" sz="2000" dirty="0"/>
              <a:t>Тестируемый модуль подключается внутрь </a:t>
            </a:r>
            <a:r>
              <a:rPr lang="en-US" sz="2000" dirty="0"/>
              <a:t>testbench;</a:t>
            </a:r>
            <a:endParaRPr lang="ru-RU" sz="2000" dirty="0"/>
          </a:p>
          <a:p>
            <a:endParaRPr lang="en-US" sz="2000" dirty="0"/>
          </a:p>
          <a:p>
            <a:r>
              <a:rPr lang="ru-RU" sz="2000" dirty="0"/>
              <a:t>Символ «</a:t>
            </a:r>
            <a:r>
              <a:rPr lang="en-US" sz="2000" dirty="0"/>
              <a:t>#</a:t>
            </a:r>
            <a:r>
              <a:rPr lang="ru-RU" sz="2000" dirty="0"/>
              <a:t>» позволяет задержать сигнал на некоторое количество времени, указанное в директиве </a:t>
            </a:r>
            <a:r>
              <a:rPr lang="en-US" sz="2000" dirty="0"/>
              <a:t>timescale</a:t>
            </a:r>
            <a:r>
              <a:rPr lang="ru-RU" sz="2000" dirty="0"/>
              <a:t>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7CD7D4-C8D0-475B-9A2C-C3F6C769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270" y="581945"/>
            <a:ext cx="3347297" cy="56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71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testbench</a:t>
            </a:r>
            <a:endParaRPr lang="ru-RU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D5666D42-BB16-4EE6-B631-2FFC319E64B0}"/>
              </a:ext>
            </a:extLst>
          </p:cNvPr>
          <p:cNvSpPr txBox="1">
            <a:spLocks/>
          </p:cNvSpPr>
          <p:nvPr/>
        </p:nvSpPr>
        <p:spPr>
          <a:xfrm>
            <a:off x="635000" y="1615736"/>
            <a:ext cx="7176305" cy="44947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Директива </a:t>
            </a:r>
            <a:r>
              <a:rPr lang="en-US" sz="2000" dirty="0"/>
              <a:t>timescale </a:t>
            </a:r>
            <a:r>
              <a:rPr lang="ru-RU" sz="2000" dirty="0"/>
              <a:t>устанавливает квант времени моделирования</a:t>
            </a:r>
            <a:r>
              <a:rPr lang="en-US" sz="2000" dirty="0"/>
              <a:t>;</a:t>
            </a:r>
            <a:endParaRPr lang="ru-RU" sz="2000" dirty="0"/>
          </a:p>
          <a:p>
            <a:endParaRPr lang="en-US" sz="2000" dirty="0"/>
          </a:p>
          <a:p>
            <a:r>
              <a:rPr lang="ru-RU" sz="2000" dirty="0"/>
              <a:t>Шапка модуля </a:t>
            </a:r>
            <a:r>
              <a:rPr lang="en-US" sz="2000" dirty="0"/>
              <a:t>testbench </a:t>
            </a:r>
            <a:r>
              <a:rPr lang="ru-RU" sz="2000" dirty="0"/>
              <a:t>не содержит сигналов</a:t>
            </a:r>
            <a:r>
              <a:rPr lang="en-US" sz="2000" dirty="0"/>
              <a:t>;</a:t>
            </a:r>
            <a:endParaRPr lang="ru-RU" sz="2000" dirty="0"/>
          </a:p>
          <a:p>
            <a:endParaRPr lang="en-US" sz="2000" dirty="0"/>
          </a:p>
          <a:p>
            <a:r>
              <a:rPr lang="ru-RU" sz="2000" dirty="0"/>
              <a:t>Тестируемый модуль подключается внутрь </a:t>
            </a:r>
            <a:r>
              <a:rPr lang="en-US" sz="2000" dirty="0"/>
              <a:t>testbench;</a:t>
            </a:r>
            <a:endParaRPr lang="ru-RU" sz="2000" dirty="0"/>
          </a:p>
          <a:p>
            <a:endParaRPr lang="en-US" sz="2000" dirty="0"/>
          </a:p>
          <a:p>
            <a:r>
              <a:rPr lang="ru-RU" sz="2000" dirty="0"/>
              <a:t>Символ «</a:t>
            </a:r>
            <a:r>
              <a:rPr lang="en-US" sz="2000" dirty="0"/>
              <a:t>#</a:t>
            </a:r>
            <a:r>
              <a:rPr lang="ru-RU" sz="2000" dirty="0"/>
              <a:t>» позволяет задержать сигнал на некоторое количество времени, указанное в директиве </a:t>
            </a:r>
            <a:r>
              <a:rPr lang="en-US" sz="2000" dirty="0"/>
              <a:t>timescale</a:t>
            </a:r>
            <a:r>
              <a:rPr lang="ru-RU" sz="2000" dirty="0"/>
              <a:t>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7CD7D4-C8D0-475B-9A2C-C3F6C769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270" y="581945"/>
            <a:ext cx="3347297" cy="5694110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0EB4CC2-ABAF-4B4D-B42D-89B64AFF9135}"/>
              </a:ext>
            </a:extLst>
          </p:cNvPr>
          <p:cNvCxnSpPr>
            <a:cxnSpLocks/>
          </p:cNvCxnSpPr>
          <p:nvPr/>
        </p:nvCxnSpPr>
        <p:spPr>
          <a:xfrm flipV="1">
            <a:off x="6720396" y="683581"/>
            <a:ext cx="1802167" cy="11097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9400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testbench</a:t>
            </a:r>
            <a:endParaRPr lang="ru-RU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D5666D42-BB16-4EE6-B631-2FFC319E64B0}"/>
              </a:ext>
            </a:extLst>
          </p:cNvPr>
          <p:cNvSpPr txBox="1">
            <a:spLocks/>
          </p:cNvSpPr>
          <p:nvPr/>
        </p:nvSpPr>
        <p:spPr>
          <a:xfrm>
            <a:off x="635000" y="1615736"/>
            <a:ext cx="7176305" cy="44947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Директива </a:t>
            </a:r>
            <a:r>
              <a:rPr lang="en-US" sz="2000" dirty="0"/>
              <a:t>timescale </a:t>
            </a:r>
            <a:r>
              <a:rPr lang="ru-RU" sz="2000" dirty="0"/>
              <a:t>устанавливает квант времени моделирования</a:t>
            </a:r>
            <a:r>
              <a:rPr lang="en-US" sz="2000" dirty="0"/>
              <a:t>;</a:t>
            </a:r>
            <a:endParaRPr lang="ru-RU" sz="2000" dirty="0"/>
          </a:p>
          <a:p>
            <a:endParaRPr lang="en-US" sz="2000" dirty="0"/>
          </a:p>
          <a:p>
            <a:r>
              <a:rPr lang="ru-RU" sz="2000" dirty="0"/>
              <a:t>Шапка модуля </a:t>
            </a:r>
            <a:r>
              <a:rPr lang="en-US" sz="2000" dirty="0"/>
              <a:t>testbench </a:t>
            </a:r>
            <a:r>
              <a:rPr lang="ru-RU" sz="2000" dirty="0"/>
              <a:t>не содержит сигналов</a:t>
            </a:r>
            <a:r>
              <a:rPr lang="en-US" sz="2000" dirty="0"/>
              <a:t>;</a:t>
            </a:r>
            <a:endParaRPr lang="ru-RU" sz="2000" dirty="0"/>
          </a:p>
          <a:p>
            <a:endParaRPr lang="en-US" sz="2000" dirty="0"/>
          </a:p>
          <a:p>
            <a:r>
              <a:rPr lang="ru-RU" sz="2000" dirty="0"/>
              <a:t>Тестируемый модуль подключается внутрь </a:t>
            </a:r>
            <a:r>
              <a:rPr lang="en-US" sz="2000" dirty="0"/>
              <a:t>testbench;</a:t>
            </a:r>
            <a:endParaRPr lang="ru-RU" sz="2000" dirty="0"/>
          </a:p>
          <a:p>
            <a:endParaRPr lang="en-US" sz="2000" dirty="0"/>
          </a:p>
          <a:p>
            <a:r>
              <a:rPr lang="ru-RU" sz="2000" dirty="0"/>
              <a:t>Символ «</a:t>
            </a:r>
            <a:r>
              <a:rPr lang="en-US" sz="2000" dirty="0"/>
              <a:t>#</a:t>
            </a:r>
            <a:r>
              <a:rPr lang="ru-RU" sz="2000" dirty="0"/>
              <a:t>» позволяет задержать сигнал на некоторое количество времени, указанное в директиве </a:t>
            </a:r>
            <a:r>
              <a:rPr lang="en-US" sz="2000" dirty="0"/>
              <a:t>timescale</a:t>
            </a:r>
            <a:r>
              <a:rPr lang="ru-RU" sz="2000" dirty="0"/>
              <a:t>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7CD7D4-C8D0-475B-9A2C-C3F6C769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270" y="581945"/>
            <a:ext cx="3347297" cy="5694110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ECCDCFE7-B341-4891-A50F-990F9F15733F}"/>
              </a:ext>
            </a:extLst>
          </p:cNvPr>
          <p:cNvCxnSpPr>
            <a:cxnSpLocks/>
          </p:cNvCxnSpPr>
          <p:nvPr/>
        </p:nvCxnSpPr>
        <p:spPr>
          <a:xfrm flipV="1">
            <a:off x="6444144" y="1233996"/>
            <a:ext cx="2007398" cy="16778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459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testbench</a:t>
            </a:r>
            <a:endParaRPr lang="ru-RU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D5666D42-BB16-4EE6-B631-2FFC319E64B0}"/>
              </a:ext>
            </a:extLst>
          </p:cNvPr>
          <p:cNvSpPr txBox="1">
            <a:spLocks/>
          </p:cNvSpPr>
          <p:nvPr/>
        </p:nvSpPr>
        <p:spPr>
          <a:xfrm>
            <a:off x="635000" y="1615736"/>
            <a:ext cx="7176305" cy="44947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Директива </a:t>
            </a:r>
            <a:r>
              <a:rPr lang="en-US" sz="2000" dirty="0"/>
              <a:t>timescale </a:t>
            </a:r>
            <a:r>
              <a:rPr lang="ru-RU" sz="2000" dirty="0"/>
              <a:t>устанавливает квант времени моделирования</a:t>
            </a:r>
            <a:r>
              <a:rPr lang="en-US" sz="2000" dirty="0"/>
              <a:t>;</a:t>
            </a:r>
            <a:endParaRPr lang="ru-RU" sz="2000" dirty="0"/>
          </a:p>
          <a:p>
            <a:endParaRPr lang="en-US" sz="2000" dirty="0"/>
          </a:p>
          <a:p>
            <a:r>
              <a:rPr lang="ru-RU" sz="2000" dirty="0"/>
              <a:t>Шапка модуля </a:t>
            </a:r>
            <a:r>
              <a:rPr lang="en-US" sz="2000" dirty="0"/>
              <a:t>testbench </a:t>
            </a:r>
            <a:r>
              <a:rPr lang="ru-RU" sz="2000" dirty="0"/>
              <a:t>не содержит сигналов</a:t>
            </a:r>
            <a:r>
              <a:rPr lang="en-US" sz="2000" dirty="0"/>
              <a:t>;</a:t>
            </a:r>
            <a:endParaRPr lang="ru-RU" sz="2000" dirty="0"/>
          </a:p>
          <a:p>
            <a:endParaRPr lang="en-US" sz="2000" dirty="0"/>
          </a:p>
          <a:p>
            <a:r>
              <a:rPr lang="ru-RU" sz="2000" dirty="0"/>
              <a:t>Тестируемый модуль подключается внутрь </a:t>
            </a:r>
            <a:r>
              <a:rPr lang="en-US" sz="2000" dirty="0"/>
              <a:t>testbench;</a:t>
            </a:r>
            <a:endParaRPr lang="ru-RU" sz="2000" dirty="0"/>
          </a:p>
          <a:p>
            <a:endParaRPr lang="en-US" sz="2000" dirty="0"/>
          </a:p>
          <a:p>
            <a:r>
              <a:rPr lang="ru-RU" sz="2000" dirty="0"/>
              <a:t>Символ «</a:t>
            </a:r>
            <a:r>
              <a:rPr lang="en-US" sz="2000" dirty="0"/>
              <a:t>#</a:t>
            </a:r>
            <a:r>
              <a:rPr lang="ru-RU" sz="2000" dirty="0"/>
              <a:t>» позволяет задержать сигнал на некоторое количество времени, указанное в директиве </a:t>
            </a:r>
            <a:r>
              <a:rPr lang="en-US" sz="2000" dirty="0"/>
              <a:t>timescale</a:t>
            </a:r>
            <a:r>
              <a:rPr lang="ru-RU" sz="2000" dirty="0"/>
              <a:t>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7CD7D4-C8D0-475B-9A2C-C3F6C769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270" y="581945"/>
            <a:ext cx="3347297" cy="5694110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5AF4876-33E4-4DCF-A375-759F32EF1E17}"/>
              </a:ext>
            </a:extLst>
          </p:cNvPr>
          <p:cNvCxnSpPr>
            <a:cxnSpLocks/>
          </p:cNvCxnSpPr>
          <p:nvPr/>
        </p:nvCxnSpPr>
        <p:spPr>
          <a:xfrm flipV="1">
            <a:off x="7127724" y="3240350"/>
            <a:ext cx="1456983" cy="4333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6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testbench</a:t>
            </a:r>
            <a:endParaRPr lang="ru-RU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D5666D42-BB16-4EE6-B631-2FFC319E64B0}"/>
              </a:ext>
            </a:extLst>
          </p:cNvPr>
          <p:cNvSpPr txBox="1">
            <a:spLocks/>
          </p:cNvSpPr>
          <p:nvPr/>
        </p:nvSpPr>
        <p:spPr>
          <a:xfrm>
            <a:off x="635000" y="1615736"/>
            <a:ext cx="7176305" cy="44947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Директива </a:t>
            </a:r>
            <a:r>
              <a:rPr lang="en-US" sz="2000" dirty="0"/>
              <a:t>timescale </a:t>
            </a:r>
            <a:r>
              <a:rPr lang="ru-RU" sz="2000" dirty="0"/>
              <a:t>устанавливает квант времени моделирования</a:t>
            </a:r>
            <a:r>
              <a:rPr lang="en-US" sz="2000" dirty="0"/>
              <a:t>;</a:t>
            </a:r>
            <a:endParaRPr lang="ru-RU" sz="2000" dirty="0"/>
          </a:p>
          <a:p>
            <a:endParaRPr lang="en-US" sz="2000" dirty="0"/>
          </a:p>
          <a:p>
            <a:r>
              <a:rPr lang="ru-RU" sz="2000" dirty="0"/>
              <a:t>Шапка модуля </a:t>
            </a:r>
            <a:r>
              <a:rPr lang="en-US" sz="2000" dirty="0"/>
              <a:t>testbench </a:t>
            </a:r>
            <a:r>
              <a:rPr lang="ru-RU" sz="2000" dirty="0"/>
              <a:t>не содержит сигналов</a:t>
            </a:r>
            <a:r>
              <a:rPr lang="en-US" sz="2000" dirty="0"/>
              <a:t>;</a:t>
            </a:r>
            <a:endParaRPr lang="ru-RU" sz="2000" dirty="0"/>
          </a:p>
          <a:p>
            <a:endParaRPr lang="en-US" sz="2000" dirty="0"/>
          </a:p>
          <a:p>
            <a:r>
              <a:rPr lang="ru-RU" sz="2000" dirty="0"/>
              <a:t>Тестируемый модуль подключается внутрь </a:t>
            </a:r>
            <a:r>
              <a:rPr lang="en-US" sz="2000" dirty="0"/>
              <a:t>testbench;</a:t>
            </a:r>
            <a:endParaRPr lang="ru-RU" sz="2000" dirty="0"/>
          </a:p>
          <a:p>
            <a:endParaRPr lang="en-US" sz="2000" dirty="0"/>
          </a:p>
          <a:p>
            <a:r>
              <a:rPr lang="ru-RU" sz="2000" dirty="0"/>
              <a:t>Символ «</a:t>
            </a:r>
            <a:r>
              <a:rPr lang="en-US" sz="2000" dirty="0"/>
              <a:t>#</a:t>
            </a:r>
            <a:r>
              <a:rPr lang="ru-RU" sz="2000" dirty="0"/>
              <a:t>» позволяет задержать сигнал на некоторое количество времени, указанное в директиве </a:t>
            </a:r>
            <a:r>
              <a:rPr lang="en-US" sz="2000" dirty="0"/>
              <a:t>timescale</a:t>
            </a:r>
            <a:r>
              <a:rPr lang="ru-RU" sz="2000" dirty="0"/>
              <a:t>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7CD7D4-C8D0-475B-9A2C-C3F6C769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270" y="581945"/>
            <a:ext cx="3347297" cy="5694110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44C876AD-F7AB-4EBE-B151-500DD23C61EA}"/>
              </a:ext>
            </a:extLst>
          </p:cNvPr>
          <p:cNvCxnSpPr>
            <a:cxnSpLocks/>
          </p:cNvCxnSpPr>
          <p:nvPr/>
        </p:nvCxnSpPr>
        <p:spPr>
          <a:xfrm>
            <a:off x="7270812" y="4625267"/>
            <a:ext cx="1491448" cy="10298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2779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D57757-F471-48BB-A724-F8EA84DA5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374" y="142042"/>
            <a:ext cx="2781272" cy="6573915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testbench</a:t>
            </a:r>
            <a:endParaRPr lang="ru-RU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D5666D42-BB16-4EE6-B631-2FFC319E64B0}"/>
              </a:ext>
            </a:extLst>
          </p:cNvPr>
          <p:cNvSpPr txBox="1">
            <a:spLocks/>
          </p:cNvSpPr>
          <p:nvPr/>
        </p:nvSpPr>
        <p:spPr>
          <a:xfrm>
            <a:off x="635000" y="1615736"/>
            <a:ext cx="7176305" cy="44947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000" dirty="0"/>
          </a:p>
          <a:p>
            <a:r>
              <a:rPr lang="ru-RU" sz="2000" dirty="0"/>
              <a:t>С помощью блока «</a:t>
            </a:r>
            <a:r>
              <a:rPr lang="en-US" sz="2000" dirty="0"/>
              <a:t>initial</a:t>
            </a:r>
            <a:r>
              <a:rPr lang="ru-RU" sz="2000" dirty="0"/>
              <a:t>» и «</a:t>
            </a:r>
            <a:r>
              <a:rPr lang="en-US" sz="2000" dirty="0"/>
              <a:t>#</a:t>
            </a:r>
            <a:r>
              <a:rPr lang="ru-RU" sz="2000" dirty="0"/>
              <a:t>» можно задавать сигналам типа </a:t>
            </a:r>
            <a:r>
              <a:rPr lang="en-US" sz="2000" dirty="0"/>
              <a:t>reg </a:t>
            </a:r>
            <a:r>
              <a:rPr lang="ru-RU" sz="2000" dirty="0"/>
              <a:t>меняющиеся во времени значения</a:t>
            </a:r>
            <a:r>
              <a:rPr lang="en-US" sz="2000" dirty="0"/>
              <a:t>;</a:t>
            </a:r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>Конструкция «</a:t>
            </a:r>
            <a:r>
              <a:rPr lang="en-US" sz="2000" dirty="0"/>
              <a:t>$finish</a:t>
            </a:r>
            <a:r>
              <a:rPr lang="ru-RU" sz="2000" dirty="0"/>
              <a:t>;» указывает симулятору на то, что пора завершить моделирование.</a:t>
            </a:r>
          </a:p>
          <a:p>
            <a:endParaRPr lang="ru-RU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44C876AD-F7AB-4EBE-B151-500DD23C61EA}"/>
              </a:ext>
            </a:extLst>
          </p:cNvPr>
          <p:cNvCxnSpPr>
            <a:cxnSpLocks/>
          </p:cNvCxnSpPr>
          <p:nvPr/>
        </p:nvCxnSpPr>
        <p:spPr>
          <a:xfrm flipV="1">
            <a:off x="7510509" y="257453"/>
            <a:ext cx="2121763" cy="19619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0E001D2-A7AA-423B-9E4A-ED1B0D50B904}"/>
              </a:ext>
            </a:extLst>
          </p:cNvPr>
          <p:cNvCxnSpPr>
            <a:cxnSpLocks/>
          </p:cNvCxnSpPr>
          <p:nvPr/>
        </p:nvCxnSpPr>
        <p:spPr>
          <a:xfrm>
            <a:off x="7190913" y="3302493"/>
            <a:ext cx="2583402" cy="31249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178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23D0BA-CBC0-45F5-9496-B0619B377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872" y="5362297"/>
            <a:ext cx="5572125" cy="12382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03CA026-05C1-446A-8CEF-88A98DCF5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110" y="458865"/>
            <a:ext cx="3571875" cy="200025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testbench</a:t>
            </a:r>
            <a:endParaRPr lang="ru-RU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D5666D42-BB16-4EE6-B631-2FFC319E64B0}"/>
              </a:ext>
            </a:extLst>
          </p:cNvPr>
          <p:cNvSpPr txBox="1">
            <a:spLocks/>
          </p:cNvSpPr>
          <p:nvPr/>
        </p:nvSpPr>
        <p:spPr>
          <a:xfrm>
            <a:off x="635000" y="1615736"/>
            <a:ext cx="7176305" cy="44947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000" dirty="0"/>
          </a:p>
          <a:p>
            <a:r>
              <a:rPr lang="ru-RU" sz="2000" dirty="0"/>
              <a:t>Для вывода результатов моделирования «наружу» предлагается 2 способа:</a:t>
            </a:r>
          </a:p>
          <a:p>
            <a:endParaRPr lang="ru-RU" sz="2000" dirty="0"/>
          </a:p>
          <a:p>
            <a:r>
              <a:rPr lang="ru-RU" sz="2000" dirty="0"/>
              <a:t>Конструкция «</a:t>
            </a:r>
            <a:r>
              <a:rPr lang="en-US" sz="2000" dirty="0"/>
              <a:t>$monitor();</a:t>
            </a:r>
            <a:r>
              <a:rPr lang="ru-RU" sz="2000" dirty="0"/>
              <a:t>»</a:t>
            </a:r>
            <a:r>
              <a:rPr lang="en-US" sz="2000" dirty="0"/>
              <a:t> </a:t>
            </a:r>
            <a:r>
              <a:rPr lang="ru-RU" sz="2000" dirty="0"/>
              <a:t>позволяет выводить в текстовую консоль сообщение при изменении указанных в ней сигналов</a:t>
            </a:r>
            <a:r>
              <a:rPr lang="en-US" sz="2000" dirty="0"/>
              <a:t>;</a:t>
            </a:r>
            <a:endParaRPr lang="ru-RU" sz="2000" dirty="0"/>
          </a:p>
          <a:p>
            <a:endParaRPr lang="en-US" sz="2000" dirty="0"/>
          </a:p>
          <a:p>
            <a:r>
              <a:rPr lang="ru-RU" sz="2000" dirty="0"/>
              <a:t>Конструкции «</a:t>
            </a:r>
            <a:r>
              <a:rPr lang="en-US" sz="2000" dirty="0"/>
              <a:t>$</a:t>
            </a:r>
            <a:r>
              <a:rPr lang="en-US" sz="2000" dirty="0" err="1"/>
              <a:t>dumpfile</a:t>
            </a:r>
            <a:r>
              <a:rPr lang="en-US" sz="2000" dirty="0"/>
              <a:t>();</a:t>
            </a:r>
            <a:r>
              <a:rPr lang="ru-RU" sz="2000" dirty="0"/>
              <a:t>» и «</a:t>
            </a:r>
            <a:r>
              <a:rPr lang="en-US" sz="2000" dirty="0"/>
              <a:t>$</a:t>
            </a:r>
            <a:r>
              <a:rPr lang="en-US" sz="2000" dirty="0" err="1"/>
              <a:t>dumpvars</a:t>
            </a:r>
            <a:r>
              <a:rPr lang="en-US" sz="2000" dirty="0"/>
              <a:t>();</a:t>
            </a:r>
            <a:r>
              <a:rPr lang="ru-RU" sz="2000" dirty="0"/>
              <a:t>» позволяют записывать лог моделирования в файл </a:t>
            </a:r>
            <a:r>
              <a:rPr lang="en-US" sz="2000" dirty="0"/>
              <a:t>.</a:t>
            </a:r>
            <a:r>
              <a:rPr lang="en-US" sz="2000" dirty="0" err="1"/>
              <a:t>vcd</a:t>
            </a:r>
            <a:r>
              <a:rPr lang="en-US" sz="2000" dirty="0"/>
              <a:t>.</a:t>
            </a:r>
            <a:endParaRPr lang="ru-RU" sz="2000" dirty="0"/>
          </a:p>
          <a:p>
            <a:endParaRPr lang="ru-RU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44C876AD-F7AB-4EBE-B151-500DD23C61EA}"/>
              </a:ext>
            </a:extLst>
          </p:cNvPr>
          <p:cNvCxnSpPr>
            <a:cxnSpLocks/>
          </p:cNvCxnSpPr>
          <p:nvPr/>
        </p:nvCxnSpPr>
        <p:spPr>
          <a:xfrm flipV="1">
            <a:off x="6889072" y="747541"/>
            <a:ext cx="2006353" cy="22559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0E001D2-A7AA-423B-9E4A-ED1B0D50B904}"/>
              </a:ext>
            </a:extLst>
          </p:cNvPr>
          <p:cNvCxnSpPr>
            <a:cxnSpLocks/>
          </p:cNvCxnSpPr>
          <p:nvPr/>
        </p:nvCxnSpPr>
        <p:spPr>
          <a:xfrm flipV="1">
            <a:off x="7146524" y="1784412"/>
            <a:ext cx="1970843" cy="26144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0933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2F6F9B-7487-4978-B93A-EED1AC79D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999" y="747541"/>
            <a:ext cx="7176305" cy="323775"/>
          </a:xfrm>
        </p:spPr>
        <p:txBody>
          <a:bodyPr/>
          <a:lstStyle/>
          <a:p>
            <a:r>
              <a:rPr lang="ru-RU" dirty="0"/>
              <a:t>Запуск Работа с файлами </a:t>
            </a:r>
            <a:r>
              <a:rPr lang="en-US" dirty="0"/>
              <a:t>.</a:t>
            </a:r>
            <a:r>
              <a:rPr lang="en-US" dirty="0" err="1"/>
              <a:t>vcd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1316FE-646E-4333-A296-4898A46A2E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000" y="1615736"/>
            <a:ext cx="7176305" cy="4494723"/>
          </a:xfrm>
        </p:spPr>
        <p:txBody>
          <a:bodyPr/>
          <a:lstStyle/>
          <a:p>
            <a:r>
              <a:rPr lang="ru-RU" sz="2000" dirty="0"/>
              <a:t>Для просмотра файлов </a:t>
            </a:r>
            <a:r>
              <a:rPr lang="en-US" sz="2000" dirty="0"/>
              <a:t>.</a:t>
            </a:r>
            <a:r>
              <a:rPr lang="en-US" sz="2000" dirty="0" err="1"/>
              <a:t>vcd</a:t>
            </a:r>
            <a:r>
              <a:rPr lang="ru-RU" sz="2000" dirty="0"/>
              <a:t> существует открытая утилита </a:t>
            </a:r>
            <a:r>
              <a:rPr lang="en-US" sz="2000" dirty="0" err="1"/>
              <a:t>GTKWave</a:t>
            </a:r>
            <a:endParaRPr lang="en-US" sz="2000" dirty="0"/>
          </a:p>
          <a:p>
            <a:r>
              <a:rPr lang="ru-RU" sz="2000" dirty="0"/>
              <a:t> </a:t>
            </a:r>
          </a:p>
          <a:p>
            <a:endParaRPr lang="ru-RU" sz="2000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D621E3-CC76-497F-B240-BA1D6242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57" y="2281567"/>
            <a:ext cx="7251947" cy="437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360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Упражнения. </a:t>
            </a:r>
            <a:r>
              <a:rPr lang="en-US" dirty="0"/>
              <a:t>Testbench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913264-9972-46B5-8E20-5FEF7073C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2" y="1255079"/>
            <a:ext cx="12192000" cy="53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5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D50596EC-F0CA-4481-A425-A8079815A2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Управление сложностью</a:t>
            </a:r>
            <a:r>
              <a:rPr lang="en-US" dirty="0"/>
              <a:t> </a:t>
            </a:r>
            <a:r>
              <a:rPr lang="ru-RU" dirty="0"/>
              <a:t>в микроэлектронике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DC055E2-8634-424D-BB1D-16B4EB583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938" y="3674981"/>
            <a:ext cx="6414182" cy="219978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E73AFF7-0F02-47D6-A15E-23872EFB1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677" y="1610102"/>
            <a:ext cx="3502815" cy="201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322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2F6F9B-7487-4978-B93A-EED1AC79D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999" y="747541"/>
            <a:ext cx="7176305" cy="323775"/>
          </a:xfrm>
        </p:spPr>
        <p:txBody>
          <a:bodyPr/>
          <a:lstStyle/>
          <a:p>
            <a:r>
              <a:rPr lang="ru-RU" dirty="0"/>
              <a:t>Упражнения. Скрипт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B524F8-36C3-4394-A929-1E339BC0A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28" y="1602464"/>
            <a:ext cx="6215759" cy="450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894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ru-RU" dirty="0"/>
              <a:t>Упражнения. Лог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27E5BD-9CA2-45C3-BF95-7B27CBED4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2" y="1502510"/>
            <a:ext cx="6248400" cy="45815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C9C806-351B-40FD-B644-7F50799E2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526" y="1416784"/>
            <a:ext cx="55245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551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2F6F9B-7487-4978-B93A-EED1AC79D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000" y="747541"/>
            <a:ext cx="7176305" cy="323775"/>
          </a:xfrm>
        </p:spPr>
        <p:txBody>
          <a:bodyPr/>
          <a:lstStyle/>
          <a:p>
            <a:r>
              <a:rPr lang="ru-RU" dirty="0"/>
              <a:t>Упражнения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1316FE-646E-4333-A296-4898A46A2E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000" y="1615736"/>
            <a:ext cx="7176305" cy="4494723"/>
          </a:xfrm>
        </p:spPr>
        <p:txBody>
          <a:bodyPr/>
          <a:lstStyle/>
          <a:p>
            <a:r>
              <a:rPr lang="ru-RU" sz="2000" dirty="0"/>
              <a:t>Нужно выполнить 17 упражнений</a:t>
            </a:r>
            <a:r>
              <a:rPr lang="en-US" sz="2000" dirty="0"/>
              <a:t> </a:t>
            </a:r>
            <a:r>
              <a:rPr lang="ru-RU" sz="2000" dirty="0"/>
              <a:t>из директории </a:t>
            </a:r>
            <a:r>
              <a:rPr lang="en-US" sz="2000" dirty="0"/>
              <a:t>day_1</a:t>
            </a:r>
          </a:p>
          <a:p>
            <a:endParaRPr lang="en-US" sz="2000" dirty="0"/>
          </a:p>
          <a:p>
            <a:r>
              <a:rPr lang="ru-RU" sz="2000" dirty="0"/>
              <a:t>Все упражнения проверяются автоматически. Смотрите лог симуляции.</a:t>
            </a:r>
          </a:p>
          <a:p>
            <a:endParaRPr lang="ru-RU" sz="2000" dirty="0"/>
          </a:p>
          <a:p>
            <a:r>
              <a:rPr lang="ru-RU" sz="2000" dirty="0"/>
              <a:t>В зависимости от операционной системы запускаете скрипт</a:t>
            </a:r>
            <a:r>
              <a:rPr lang="en-US" sz="2000" dirty="0"/>
              <a:t>: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  <a:latin typeface="Proxima Nova Rg" panose="02000506030000020004" pitchFamily="50" charset="0"/>
              </a:rPr>
              <a:t>run_all_using_iverilog_under_linux_or_macos_brew.sh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  <a:latin typeface="Proxima Nova Rg" panose="02000506030000020004" pitchFamily="50" charset="0"/>
              </a:rPr>
              <a:t>run_all_using_iverilog_under_windows.bat</a:t>
            </a:r>
            <a:r>
              <a:rPr lang="ru-RU" sz="1800" dirty="0">
                <a:latin typeface="Proxima Nova Rg" panose="02000506030000020004" pitchFamily="50" charset="0"/>
              </a:rPr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836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95BB6F4-780E-47FD-9C5C-2F522CCC70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HDL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D6F7230-7DF1-4787-BDE6-7990EFC8A7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366088"/>
                </a:solidFill>
              </a:rPr>
              <a:t>HDL</a:t>
            </a:r>
            <a:r>
              <a:rPr lang="en-US" sz="2400" dirty="0"/>
              <a:t> – Hardware Description Language</a:t>
            </a:r>
            <a:endParaRPr lang="ru-RU" sz="2400" dirty="0"/>
          </a:p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61274A-C09D-4166-A231-F36D40CDF2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01847B-05E5-4354-A8ED-8619107C3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150" y="681037"/>
            <a:ext cx="3056445" cy="54196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7BD9B0B-D8CC-45C0-B6D9-ABA8701CB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05" y="2656966"/>
            <a:ext cx="83820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C99CAF-E8BB-405F-AEAF-78901F32B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747540"/>
            <a:ext cx="10107658" cy="323775"/>
          </a:xfrm>
        </p:spPr>
        <p:txBody>
          <a:bodyPr/>
          <a:lstStyle/>
          <a:p>
            <a:r>
              <a:rPr lang="en-US" dirty="0"/>
              <a:t>HDL</a:t>
            </a:r>
            <a:r>
              <a:rPr lang="ru-RU" dirty="0"/>
              <a:t>. Выбор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B4C234-5513-45DA-9013-FFADA2289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2033587"/>
            <a:ext cx="104775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309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6351</TotalTime>
  <Words>1070</Words>
  <Application>Microsoft Office PowerPoint</Application>
  <PresentationFormat>Широкоэкранный</PresentationFormat>
  <Paragraphs>199</Paragraphs>
  <Slides>72</Slides>
  <Notes>36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72</vt:i4>
      </vt:variant>
    </vt:vector>
  </HeadingPairs>
  <TitlesOfParts>
    <vt:vector size="82" baseType="lpstr">
      <vt:lpstr>Calibri</vt:lpstr>
      <vt:lpstr>Proxima Nova Extrabold</vt:lpstr>
      <vt:lpstr>Proxima Nova Extrabold</vt:lpstr>
      <vt:lpstr>Futura PT Light</vt:lpstr>
      <vt:lpstr>Futura PT Book</vt:lpstr>
      <vt:lpstr>Proxima Nova Semibold</vt:lpstr>
      <vt:lpstr>Arial</vt:lpstr>
      <vt:lpstr>Proxima Nova Rg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Olmer</cp:lastModifiedBy>
  <cp:revision>30</cp:revision>
  <dcterms:created xsi:type="dcterms:W3CDTF">2022-09-02T11:18:13Z</dcterms:created>
  <dcterms:modified xsi:type="dcterms:W3CDTF">2022-09-10T06:17:56Z</dcterms:modified>
</cp:coreProperties>
</file>